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2" r:id="rId2"/>
    <p:sldId id="336" r:id="rId3"/>
    <p:sldId id="326" r:id="rId4"/>
    <p:sldId id="337" r:id="rId5"/>
    <p:sldId id="325" r:id="rId6"/>
    <p:sldId id="334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bury, Jamie" initials="AJ" lastIdx="1" clrIdx="0">
    <p:extLst>
      <p:ext uri="{19B8F6BF-5375-455C-9EA6-DF929625EA0E}">
        <p15:presenceInfo xmlns:p15="http://schemas.microsoft.com/office/powerpoint/2012/main" userId="S-1-5-21-549596881-266560194-1846952604-7948" providerId="AD"/>
      </p:ext>
    </p:extLst>
  </p:cmAuthor>
  <p:cmAuthor id="2" name="Rodriguez, Paul" initials="RP" lastIdx="1" clrIdx="1">
    <p:extLst>
      <p:ext uri="{19B8F6BF-5375-455C-9EA6-DF929625EA0E}">
        <p15:presenceInfo xmlns:p15="http://schemas.microsoft.com/office/powerpoint/2012/main" userId="S-1-5-21-549596881-266560194-1846952604-18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BAAA4A"/>
    <a:srgbClr val="C7BD3D"/>
    <a:srgbClr val="D0B230"/>
    <a:srgbClr val="B8A450"/>
    <a:srgbClr val="CFBF5D"/>
    <a:srgbClr val="D0C85C"/>
    <a:srgbClr val="CC9900"/>
    <a:srgbClr val="99CC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83488" autoAdjust="0"/>
  </p:normalViewPr>
  <p:slideViewPr>
    <p:cSldViewPr>
      <p:cViewPr varScale="1">
        <p:scale>
          <a:sx n="136" d="100"/>
          <a:sy n="136" d="100"/>
        </p:scale>
        <p:origin x="505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1FB3B-7947-4BA2-93C4-D93330181C75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Attorney-Client Privileged Communication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08D66-7F3A-4030-972F-91BB3C74F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079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/>
              <a:t>Attorney-Client Privileged Communication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7B9EFD-AE2C-4EF3-B7C7-9A29ABD6D2E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013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Attorney-Client Privileged Communication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B9EFD-AE2C-4EF3-B7C7-9A29ABD6D2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8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Attorney-Client Privileged Communication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B9EFD-AE2C-4EF3-B7C7-9A29ABD6D2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1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Attorney-Client Privileged Communication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B9EFD-AE2C-4EF3-B7C7-9A29ABD6D2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7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Attorney-Client Privileged Communication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B9EFD-AE2C-4EF3-B7C7-9A29ABD6D2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49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Attorney-Client Privileged Communication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B9EFD-AE2C-4EF3-B7C7-9A29ABD6D2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6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i="0">
                <a:latin typeface="Arial Narrow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genda_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095" y="5334000"/>
            <a:ext cx="8462105" cy="127249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457200"/>
            <a:ext cx="8229600" cy="0"/>
          </a:xfrm>
          <a:prstGeom prst="line">
            <a:avLst/>
          </a:prstGeom>
          <a:ln w="22225">
            <a:solidFill>
              <a:srgbClr val="BAAA4A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200" i="1" dirty="0"/>
              <a:t>Confidential Closed Session Materials</a:t>
            </a:r>
            <a:endParaRPr lang="en-US" sz="1200" dirty="0"/>
          </a:p>
          <a:p>
            <a:r>
              <a:rPr lang="en-US" sz="1200" i="1" dirty="0"/>
              <a:t>Attorney-Client Privileged Communication</a:t>
            </a:r>
            <a:endParaRPr lang="en-US" sz="12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3E0C4-898C-494B-A41B-003DCFF38B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29693B-DA61-4089-ADB3-F35BCC10550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i="1" dirty="0"/>
              <a:t>Confidential Closed Session Materials</a:t>
            </a:r>
            <a:endParaRPr lang="en-US" sz="1200" dirty="0"/>
          </a:p>
          <a:p>
            <a:r>
              <a:rPr lang="en-US" sz="1200" i="1" dirty="0"/>
              <a:t>Attorney-Client Privileged Communication</a:t>
            </a:r>
            <a:endParaRPr lang="en-US" sz="12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60D9DA-6581-4B5F-AA38-07DD9B24F82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i="1" dirty="0"/>
              <a:t>Confidential Closed Session Materials</a:t>
            </a:r>
            <a:endParaRPr lang="en-US" sz="1200" dirty="0"/>
          </a:p>
          <a:p>
            <a:r>
              <a:rPr lang="en-US" sz="1200" i="1" dirty="0"/>
              <a:t>Attorney-Client Privileged Communication</a:t>
            </a:r>
            <a:endParaRPr lang="en-US" sz="12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C9900"/>
              </a:buClr>
              <a:defRPr sz="2800"/>
            </a:lvl1pPr>
            <a:lvl2pPr>
              <a:defRPr sz="2400"/>
            </a:lvl2pPr>
            <a:lvl3pPr>
              <a:buClr>
                <a:srgbClr val="0066CC"/>
              </a:buCl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1634A-12CD-4A5A-8C30-E71E5CFB558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i="1" dirty="0"/>
              <a:t>Confidential Closed Session Materials</a:t>
            </a:r>
            <a:endParaRPr lang="en-US" sz="1200" dirty="0"/>
          </a:p>
          <a:p>
            <a:r>
              <a:rPr lang="en-US" sz="1200" i="1" dirty="0"/>
              <a:t>Attorney-Client Privileged Communication</a:t>
            </a:r>
            <a:endParaRPr lang="en-US" sz="12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557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53360C-73B9-4008-90BE-9FF72099C1C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i="1" dirty="0"/>
              <a:t>Confidential Closed Session Materials</a:t>
            </a:r>
            <a:endParaRPr lang="en-US" sz="1200" dirty="0"/>
          </a:p>
          <a:p>
            <a:r>
              <a:rPr lang="en-US" sz="1200" i="1" dirty="0"/>
              <a:t>Attorney-Client Privileged Communication</a:t>
            </a:r>
            <a:endParaRPr lang="en-US" sz="12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F77CFA-6D5D-4272-ADA5-6C4BB16111C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i="1" dirty="0"/>
              <a:t>Confidential Closed Session Materials</a:t>
            </a:r>
            <a:endParaRPr lang="en-US" sz="1200" dirty="0"/>
          </a:p>
          <a:p>
            <a:r>
              <a:rPr lang="en-US" sz="1200" i="1" dirty="0"/>
              <a:t>Attorney-Client Privileged Communication</a:t>
            </a:r>
            <a:endParaRPr lang="en-US" sz="12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B1AFFE-1285-4EA1-A81B-A7B46A7F945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i="1" dirty="0"/>
              <a:t>Confidential Closed Session Materials</a:t>
            </a:r>
            <a:endParaRPr lang="en-US" sz="1200" dirty="0"/>
          </a:p>
          <a:p>
            <a:r>
              <a:rPr lang="en-US" sz="1200" i="1" dirty="0"/>
              <a:t>Attorney-Client Privileged Communication</a:t>
            </a:r>
            <a:endParaRPr lang="en-US" sz="12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615D71-C842-413C-8CC2-DF86015C8D8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i="1" dirty="0"/>
              <a:t>Confidential Closed Session Materials</a:t>
            </a:r>
            <a:endParaRPr lang="en-US" sz="1200" dirty="0"/>
          </a:p>
          <a:p>
            <a:r>
              <a:rPr lang="en-US" sz="1200" i="1" dirty="0"/>
              <a:t>Attorney-Client Privileged Communication</a:t>
            </a:r>
            <a:endParaRPr lang="en-US" sz="12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7AEC26-51E7-41ED-BB64-1B57D15A54A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i="1" dirty="0"/>
              <a:t>Confidential Closed Session Materials</a:t>
            </a:r>
            <a:endParaRPr lang="en-US" sz="1200" dirty="0"/>
          </a:p>
          <a:p>
            <a:r>
              <a:rPr lang="en-US" sz="1200" i="1" dirty="0"/>
              <a:t>Attorney-Client Privileged Communication</a:t>
            </a:r>
            <a:endParaRPr lang="en-US" sz="12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1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51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9FFC32-D31B-4C71-9B1C-B70F8F6A608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i="1" dirty="0"/>
              <a:t>Confidential Closed Session Materials</a:t>
            </a:r>
            <a:endParaRPr lang="en-US" sz="1200" dirty="0"/>
          </a:p>
          <a:p>
            <a:r>
              <a:rPr lang="en-US" sz="1200" i="1" dirty="0"/>
              <a:t>Attorney-Client Privileged Communication</a:t>
            </a:r>
            <a:endParaRPr lang="en-US" sz="12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101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88F27D-902C-45D0-87FF-5F0AC1409CA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i="1" dirty="0"/>
              <a:t>Confidential Closed Session Materials</a:t>
            </a:r>
            <a:endParaRPr lang="en-US" sz="1200" dirty="0"/>
          </a:p>
          <a:p>
            <a:r>
              <a:rPr lang="en-US" sz="1200" i="1" dirty="0"/>
              <a:t>Attorney-Client Privileged Communication</a:t>
            </a:r>
            <a:endParaRPr lang="en-US" sz="12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genda_heade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77095" y="5334000"/>
            <a:ext cx="8462105" cy="12724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8B33E0C4-898C-494B-A41B-003DCFF38BF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457200"/>
            <a:ext cx="8229600" cy="0"/>
          </a:xfrm>
          <a:prstGeom prst="line">
            <a:avLst/>
          </a:prstGeom>
          <a:ln w="22225">
            <a:solidFill>
              <a:srgbClr val="BAAA4A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 i="1" dirty="0"/>
              <a:t>Confidential Closed Session Materials</a:t>
            </a:r>
            <a:endParaRPr lang="en-US" sz="1200" dirty="0"/>
          </a:p>
          <a:p>
            <a:r>
              <a:rPr lang="en-US" sz="1200" i="1" dirty="0"/>
              <a:t>Attorney-Client Privileged Communication</a:t>
            </a:r>
            <a:endParaRPr lang="en-US" sz="1200" dirty="0"/>
          </a:p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CC"/>
        </a:buClr>
        <a:buChar char="•"/>
        <a:defRPr sz="3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 sz="2800" i="1">
          <a:solidFill>
            <a:schemeClr val="tx1"/>
          </a:solidFill>
          <a:latin typeface="Arial Narrow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400">
          <a:solidFill>
            <a:schemeClr val="tx1"/>
          </a:solidFill>
          <a:latin typeface="Arial Narrow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Arial Narrow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676400"/>
            <a:ext cx="8915400" cy="1470025"/>
          </a:xfrm>
        </p:spPr>
        <p:txBody>
          <a:bodyPr/>
          <a:lstStyle/>
          <a:p>
            <a:r>
              <a:rPr lang="en-US" dirty="0"/>
              <a:t>Westmorland</a:t>
            </a:r>
            <a:br>
              <a:rPr lang="en-US" dirty="0"/>
            </a:br>
            <a:r>
              <a:rPr lang="en-US" dirty="0"/>
              <a:t>Power Interruptions </a:t>
            </a: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September </a:t>
            </a:r>
            <a:r>
              <a:rPr lang="en-US" sz="2800" dirty="0"/>
              <a:t>4</a:t>
            </a:r>
            <a:r>
              <a:rPr lang="en-US" sz="2800"/>
              <a:t>, </a:t>
            </a:r>
            <a:r>
              <a:rPr lang="en-US" sz="2800" dirty="0"/>
              <a:t>2024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Matt Smelser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Power Manager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 sz="1200" i="1" dirty="0"/>
              <a:t>Confidential Closed Session Materials</a:t>
            </a:r>
            <a:endParaRPr lang="en-US" sz="1200" dirty="0"/>
          </a:p>
          <a:p>
            <a:r>
              <a:rPr lang="en-US" sz="1200" i="1" dirty="0"/>
              <a:t>Attorney-Client Privileged Communication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298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D5CB-1A5C-4AEF-BEE4-336D9224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Outage Update (April- July)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9554-80F0-44E4-A245-3E5678A8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8362"/>
            <a:ext cx="8229600" cy="3402238"/>
          </a:xfrm>
        </p:spPr>
        <p:txBody>
          <a:bodyPr/>
          <a:lstStyle/>
          <a:p>
            <a:r>
              <a:rPr lang="en-US" dirty="0"/>
              <a:t>For the period from April to July, Westmorland experienced six outages, four of which were momentary. Causes included Mylar balloons and equipment failure.</a:t>
            </a:r>
          </a:p>
          <a:p>
            <a:r>
              <a:rPr lang="en-US" dirty="0"/>
              <a:t>The longest recorded outage occurred on April 20</a:t>
            </a:r>
            <a:r>
              <a:rPr lang="en-US" baseline="30000" dirty="0"/>
              <a:t>th</a:t>
            </a:r>
            <a:r>
              <a:rPr lang="en-US" dirty="0"/>
              <a:t>. Lasting around 3 hours and impacting 52 customers.</a:t>
            </a:r>
          </a:p>
          <a:p>
            <a:r>
              <a:rPr lang="en-US" dirty="0"/>
              <a:t>Westmorland did not experienced loss of power supply to the substation for this period.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4E563-0A8A-4C9F-9663-A8FF3816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i="1" dirty="0"/>
              <a:t>Confidential Closed Session Materials</a:t>
            </a:r>
            <a:endParaRPr lang="en-US" sz="1200" dirty="0"/>
          </a:p>
          <a:p>
            <a:r>
              <a:rPr lang="en-US" sz="1200" i="1" dirty="0"/>
              <a:t>Attorney-Client Privileged Communication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07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3259305-F417-4D15-9387-85DF9C5D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40" y="228599"/>
            <a:ext cx="8229600" cy="1001427"/>
          </a:xfrm>
        </p:spPr>
        <p:txBody>
          <a:bodyPr/>
          <a:lstStyle/>
          <a:p>
            <a:r>
              <a:rPr lang="en-US" dirty="0"/>
              <a:t>(April-July) Outages Westmorland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C3D78F-E903-438D-95BD-6F2D2BC60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5638800"/>
            <a:ext cx="7086600" cy="556671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/>
              <a:t>Note: Four were breaker reclose operations less than a minute.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DC872B-07C0-463C-9ECB-E75DF994F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56" y="1371600"/>
            <a:ext cx="8636487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485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5">
            <a:extLst>
              <a:ext uri="{FF2B5EF4-FFF2-40B4-BE49-F238E27FC236}">
                <a16:creationId xmlns:a16="http://schemas.microsoft.com/office/drawing/2014/main" id="{BE616F43-2D07-40CD-AD79-AB341160F1B4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914400"/>
            <a:ext cx="7129314" cy="4689751"/>
            <a:chOff x="105613200" y="106756200"/>
            <a:chExt cx="9144000" cy="6014313"/>
          </a:xfrm>
        </p:grpSpPr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AA8A0363-F5E1-462C-9559-515323549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13200" y="106756200"/>
              <a:ext cx="9144000" cy="60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22" name="Group 17">
              <a:extLst>
                <a:ext uri="{FF2B5EF4-FFF2-40B4-BE49-F238E27FC236}">
                  <a16:creationId xmlns:a16="http://schemas.microsoft.com/office/drawing/2014/main" id="{6E431093-31B8-492F-87A4-DEF8742609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510717" y="108412230"/>
              <a:ext cx="3973088" cy="3957370"/>
              <a:chOff x="109510717" y="108412230"/>
              <a:chExt cx="3973088" cy="3957370"/>
            </a:xfrm>
          </p:grpSpPr>
          <p:sp>
            <p:nvSpPr>
              <p:cNvPr id="29" name="Freeform 18">
                <a:extLst>
                  <a:ext uri="{FF2B5EF4-FFF2-40B4-BE49-F238E27FC236}">
                    <a16:creationId xmlns:a16="http://schemas.microsoft.com/office/drawing/2014/main" id="{718BCA21-2836-4770-97D1-950CE7ECE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17745" y="111325472"/>
                <a:ext cx="366060" cy="1044128"/>
              </a:xfrm>
              <a:custGeom>
                <a:avLst/>
                <a:gdLst>
                  <a:gd name="T0" fmla="*/ 0 w 366060"/>
                  <a:gd name="T1" fmla="*/ 1014572 h 1044128"/>
                  <a:gd name="T2" fmla="*/ 12931 w 366060"/>
                  <a:gd name="T3" fmla="*/ 966315 h 1044128"/>
                  <a:gd name="T4" fmla="*/ 46182 w 366060"/>
                  <a:gd name="T5" fmla="*/ 999566 h 1044128"/>
                  <a:gd name="T6" fmla="*/ 36946 w 366060"/>
                  <a:gd name="T7" fmla="*/ 1015564 h 1044128"/>
                  <a:gd name="T8" fmla="*/ 86420 w 366060"/>
                  <a:gd name="T9" fmla="*/ 1044128 h 1044128"/>
                  <a:gd name="T10" fmla="*/ 188422 w 366060"/>
                  <a:gd name="T11" fmla="*/ 744870 h 1044128"/>
                  <a:gd name="T12" fmla="*/ 214284 w 366060"/>
                  <a:gd name="T13" fmla="*/ 702383 h 1044128"/>
                  <a:gd name="T14" fmla="*/ 347288 w 366060"/>
                  <a:gd name="T15" fmla="*/ 704230 h 1044128"/>
                  <a:gd name="T16" fmla="*/ 366060 w 366060"/>
                  <a:gd name="T17" fmla="*/ 0 h 1044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060" h="1044128">
                    <a:moveTo>
                      <a:pt x="0" y="1014572"/>
                    </a:moveTo>
                    <a:cubicBezTo>
                      <a:pt x="2617" y="991694"/>
                      <a:pt x="5234" y="968816"/>
                      <a:pt x="12931" y="966315"/>
                    </a:cubicBezTo>
                    <a:lnTo>
                      <a:pt x="46182" y="999566"/>
                    </a:lnTo>
                    <a:lnTo>
                      <a:pt x="36946" y="1015564"/>
                    </a:lnTo>
                    <a:lnTo>
                      <a:pt x="86420" y="1044128"/>
                    </a:lnTo>
                    <a:lnTo>
                      <a:pt x="188422" y="744870"/>
                    </a:lnTo>
                    <a:lnTo>
                      <a:pt x="214284" y="702383"/>
                    </a:lnTo>
                    <a:lnTo>
                      <a:pt x="347288" y="704230"/>
                    </a:lnTo>
                    <a:lnTo>
                      <a:pt x="366060" y="0"/>
                    </a:lnTo>
                  </a:path>
                </a:pathLst>
              </a:custGeom>
              <a:noFill/>
              <a:ln w="76200" cap="flat" cmpd="sng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BE3EA860-D8CF-4803-A322-5F79B0667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10717" y="108412230"/>
                <a:ext cx="3973088" cy="2913242"/>
              </a:xfrm>
              <a:custGeom>
                <a:avLst/>
                <a:gdLst>
                  <a:gd name="T0" fmla="*/ 3973088 w 3973088"/>
                  <a:gd name="T1" fmla="*/ 2913242 h 2913242"/>
                  <a:gd name="T2" fmla="*/ 3777347 w 3973088"/>
                  <a:gd name="T3" fmla="*/ 2913242 h 2913242"/>
                  <a:gd name="T4" fmla="*/ 3777347 w 3973088"/>
                  <a:gd name="T5" fmla="*/ 2242362 h 2913242"/>
                  <a:gd name="T6" fmla="*/ 3692003 w 3973088"/>
                  <a:gd name="T7" fmla="*/ 2181402 h 2913242"/>
                  <a:gd name="T8" fmla="*/ 3210419 w 3973088"/>
                  <a:gd name="T9" fmla="*/ 2181402 h 2913242"/>
                  <a:gd name="T10" fmla="*/ 3216998 w 3973088"/>
                  <a:gd name="T11" fmla="*/ 81481 h 2913242"/>
                  <a:gd name="T12" fmla="*/ 93552 w 3973088"/>
                  <a:gd name="T13" fmla="*/ 78463 h 2913242"/>
                  <a:gd name="T14" fmla="*/ 96570 w 3973088"/>
                  <a:gd name="T15" fmla="*/ 3018 h 2913242"/>
                  <a:gd name="T16" fmla="*/ 0 w 3973088"/>
                  <a:gd name="T17" fmla="*/ 0 h 2913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73088" h="2913242">
                    <a:moveTo>
                      <a:pt x="3973088" y="2913242"/>
                    </a:moveTo>
                    <a:lnTo>
                      <a:pt x="3777347" y="2913242"/>
                    </a:lnTo>
                    <a:lnTo>
                      <a:pt x="3777347" y="2242362"/>
                    </a:lnTo>
                    <a:lnTo>
                      <a:pt x="3692003" y="2181402"/>
                    </a:lnTo>
                    <a:lnTo>
                      <a:pt x="3210419" y="2181402"/>
                    </a:lnTo>
                    <a:lnTo>
                      <a:pt x="3216998" y="81481"/>
                    </a:lnTo>
                    <a:lnTo>
                      <a:pt x="93552" y="78463"/>
                    </a:lnTo>
                    <a:lnTo>
                      <a:pt x="96570" y="3018"/>
                    </a:lnTo>
                    <a:lnTo>
                      <a:pt x="0" y="0"/>
                    </a:lnTo>
                  </a:path>
                </a:pathLst>
              </a:custGeom>
              <a:noFill/>
              <a:ln w="76200" cap="flat" cmpd="sng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6281AAE-C0A5-4503-AF6D-C9F7292D6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83548" y="108401771"/>
              <a:ext cx="3922846" cy="4348635"/>
            </a:xfrm>
            <a:custGeom>
              <a:avLst/>
              <a:gdLst>
                <a:gd name="T0" fmla="*/ 3853044 w 3922846"/>
                <a:gd name="T1" fmla="*/ 4348635 h 4348635"/>
                <a:gd name="T2" fmla="*/ 3922846 w 3922846"/>
                <a:gd name="T3" fmla="*/ 4227735 h 4348635"/>
                <a:gd name="T4" fmla="*/ 3873985 w 3922846"/>
                <a:gd name="T5" fmla="*/ 4222992 h 4348635"/>
                <a:gd name="T6" fmla="*/ 2973545 w 3922846"/>
                <a:gd name="T7" fmla="*/ 4216012 h 4348635"/>
                <a:gd name="T8" fmla="*/ 2959585 w 3922846"/>
                <a:gd name="T9" fmla="*/ 3901905 h 4348635"/>
                <a:gd name="T10" fmla="*/ 2819982 w 3922846"/>
                <a:gd name="T11" fmla="*/ 3776263 h 4348635"/>
                <a:gd name="T12" fmla="*/ 949301 w 3922846"/>
                <a:gd name="T13" fmla="*/ 3769282 h 4348635"/>
                <a:gd name="T14" fmla="*/ 963261 w 3922846"/>
                <a:gd name="T15" fmla="*/ 509551 h 4348635"/>
                <a:gd name="T16" fmla="*/ 6980 w 3922846"/>
                <a:gd name="T17" fmla="*/ 502571 h 4348635"/>
                <a:gd name="T18" fmla="*/ 0 w 3922846"/>
                <a:gd name="T19" fmla="*/ 0 h 4348635"/>
                <a:gd name="T20" fmla="*/ 307127 w 3922846"/>
                <a:gd name="T21" fmla="*/ 10459 h 4348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2846" h="4348635">
                  <a:moveTo>
                    <a:pt x="3853044" y="4348635"/>
                  </a:moveTo>
                  <a:cubicBezTo>
                    <a:pt x="3886200" y="4298655"/>
                    <a:pt x="3919356" y="4248675"/>
                    <a:pt x="3922846" y="4227735"/>
                  </a:cubicBezTo>
                  <a:lnTo>
                    <a:pt x="3873985" y="4222992"/>
                  </a:lnTo>
                  <a:lnTo>
                    <a:pt x="2973545" y="4216012"/>
                  </a:lnTo>
                  <a:lnTo>
                    <a:pt x="2959585" y="3901905"/>
                  </a:lnTo>
                  <a:lnTo>
                    <a:pt x="2819982" y="3776263"/>
                  </a:lnTo>
                  <a:lnTo>
                    <a:pt x="949301" y="3769282"/>
                  </a:lnTo>
                  <a:lnTo>
                    <a:pt x="963261" y="509551"/>
                  </a:lnTo>
                  <a:lnTo>
                    <a:pt x="6980" y="502571"/>
                  </a:lnTo>
                  <a:lnTo>
                    <a:pt x="0" y="0"/>
                  </a:lnTo>
                  <a:lnTo>
                    <a:pt x="307127" y="10459"/>
                  </a:ln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471FD96B-1DDE-4C85-88B1-5C156C911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03384" y="108632116"/>
              <a:ext cx="1040043" cy="36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>
                  <a:ln>
                    <a:noFill/>
                  </a:ln>
                  <a:solidFill>
                    <a:srgbClr val="92D050"/>
                  </a:solidFill>
                  <a:effectLst/>
                  <a:latin typeface="Calibri" panose="020F0502020204030204" pitchFamily="34" charset="0"/>
                </a:rPr>
                <a:t>BP-Line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04293414-DC5F-4F11-B04C-774B8BA83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42107" y="108904342"/>
              <a:ext cx="48861" cy="1"/>
            </a:xfrm>
            <a:custGeom>
              <a:avLst/>
              <a:gdLst>
                <a:gd name="T0" fmla="*/ 48861 w 48861"/>
                <a:gd name="T1" fmla="*/ 0 h 1"/>
                <a:gd name="T2" fmla="*/ 0 w 4886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861" h="1">
                  <a:moveTo>
                    <a:pt x="48861" y="0"/>
                  </a:moveTo>
                  <a:cubicBezTo>
                    <a:pt x="48861" y="0"/>
                    <a:pt x="24430" y="0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D48FA4C7-4E10-446B-8B64-BB5A392B8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212168" y="108767681"/>
              <a:ext cx="1210164" cy="36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RW-Line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2E21B160-212C-4AA9-A0D8-BBD578A88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06856" y="109584625"/>
              <a:ext cx="2057187" cy="995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New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Hot Backup Feed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49" name="AutoShape 25">
              <a:extLst>
                <a:ext uri="{FF2B5EF4-FFF2-40B4-BE49-F238E27FC236}">
                  <a16:creationId xmlns:a16="http://schemas.microsoft.com/office/drawing/2014/main" id="{8E889E7E-CCE3-46F0-8FDA-7B093B1241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8024329" y="108457465"/>
              <a:ext cx="1463039" cy="1568918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50" name="AutoShape 26">
              <a:extLst>
                <a:ext uri="{FF2B5EF4-FFF2-40B4-BE49-F238E27FC236}">
                  <a16:creationId xmlns:a16="http://schemas.microsoft.com/office/drawing/2014/main" id="{0DC730D0-1BF3-461C-BA4F-9C03B62B62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023126" y="110073306"/>
              <a:ext cx="2050180" cy="1876926"/>
            </a:xfrm>
            <a:prstGeom prst="straightConnector1">
              <a:avLst/>
            </a:prstGeom>
            <a:noFill/>
            <a:ln w="57150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28" name="Text Box 27">
              <a:extLst>
                <a:ext uri="{FF2B5EF4-FFF2-40B4-BE49-F238E27FC236}">
                  <a16:creationId xmlns:a16="http://schemas.microsoft.com/office/drawing/2014/main" id="{0D9B6269-4635-4BB9-B3B0-829F298E1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58916" y="107013477"/>
              <a:ext cx="2057187" cy="995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Current Feed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52" name="AutoShape 28">
              <a:extLst>
                <a:ext uri="{FF2B5EF4-FFF2-40B4-BE49-F238E27FC236}">
                  <a16:creationId xmlns:a16="http://schemas.microsoft.com/office/drawing/2014/main" id="{6A7A5487-09EF-4E42-A218-396042FBF8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2460371" y="107695866"/>
              <a:ext cx="38502" cy="741145"/>
            </a:xfrm>
            <a:prstGeom prst="straightConnector1">
              <a:avLst/>
            </a:prstGeom>
            <a:noFill/>
            <a:ln w="57150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B3259305-F417-4D15-9387-85DF9C5D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40" y="87027"/>
            <a:ext cx="8229600" cy="1143000"/>
          </a:xfrm>
        </p:spPr>
        <p:txBody>
          <a:bodyPr/>
          <a:lstStyle/>
          <a:p>
            <a:r>
              <a:rPr lang="en-US" dirty="0"/>
              <a:t>Hot Backup Feed</a:t>
            </a:r>
          </a:p>
        </p:txBody>
      </p:sp>
    </p:spTree>
    <p:extLst>
      <p:ext uri="{BB962C8B-B14F-4D97-AF65-F5344CB8AC3E}">
        <p14:creationId xmlns:p14="http://schemas.microsoft.com/office/powerpoint/2010/main" val="37694937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i="1" dirty="0"/>
              <a:t>Confidential Closed Session Materials</a:t>
            </a:r>
            <a:endParaRPr lang="en-US" sz="1200" dirty="0"/>
          </a:p>
          <a:p>
            <a:r>
              <a:rPr lang="en-US" sz="1200" i="1" dirty="0"/>
              <a:t>Attorney-Client Privileged Communication</a:t>
            </a:r>
            <a:endParaRPr lang="en-US" sz="1200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B2939B-37D7-431D-8977-725D04BF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New RW-line Breaker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648039-5DD7-45B8-B64A-86E590CB8D42}"/>
              </a:ext>
            </a:extLst>
          </p:cNvPr>
          <p:cNvGrpSpPr/>
          <p:nvPr/>
        </p:nvGrpSpPr>
        <p:grpSpPr>
          <a:xfrm>
            <a:off x="1143000" y="1121765"/>
            <a:ext cx="7467599" cy="4484491"/>
            <a:chOff x="924448" y="1121765"/>
            <a:chExt cx="7686151" cy="4615737"/>
          </a:xfrm>
        </p:grpSpPr>
        <p:pic>
          <p:nvPicPr>
            <p:cNvPr id="3074" name="24334041-7A33-410F-99C7-4013B42E335B" descr="IMG_4476.jpg">
              <a:extLst>
                <a:ext uri="{FF2B5EF4-FFF2-40B4-BE49-F238E27FC236}">
                  <a16:creationId xmlns:a16="http://schemas.microsoft.com/office/drawing/2014/main" id="{F9C362F6-39F0-468E-8330-7F161288AB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6032"/>
            <a:stretch/>
          </p:blipFill>
          <p:spPr bwMode="auto">
            <a:xfrm rot="5400000">
              <a:off x="4220865" y="1325265"/>
              <a:ext cx="4593232" cy="418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4102B187-C20C-4ED7-9F09-24D175C806B5" descr="IMG_0719.jpg">
              <a:extLst>
                <a:ext uri="{FF2B5EF4-FFF2-40B4-BE49-F238E27FC236}">
                  <a16:creationId xmlns:a16="http://schemas.microsoft.com/office/drawing/2014/main" id="{2B3E9B5F-C9F1-4829-87DC-45A1E9B62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836" y="1692377"/>
              <a:ext cx="4615737" cy="347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31137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i="1"/>
              <a:t>Confidential Closed Session Materials</a:t>
            </a:r>
            <a:endParaRPr lang="en-US" sz="1200"/>
          </a:p>
          <a:p>
            <a:r>
              <a:rPr lang="en-US" sz="1200" i="1"/>
              <a:t>Attorney-Client Privileged Communication</a:t>
            </a:r>
            <a:endParaRPr lang="en-US" sz="1200"/>
          </a:p>
          <a:p>
            <a:endParaRPr lang="en-US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E6160832-5282-4719-96D6-3C57DD292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7208"/>
            <a:ext cx="8572500" cy="448358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The IID Power Department is conducting assessments of the "Westmorland loop in". These assessments compare the reliability impact of this project with other reliability initiatives in IID's service area.</a:t>
            </a:r>
          </a:p>
          <a:p>
            <a:r>
              <a:rPr lang="en-US" dirty="0"/>
              <a:t>Latest estimates suggest that implementing a fully looped Westmorland substation would cost approximately half a million dollars.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9614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68507</TotalTime>
  <Words>210</Words>
  <Application>Microsoft Office PowerPoint</Application>
  <PresentationFormat>On-screen Show (4:3)</PresentationFormat>
  <Paragraphs>38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Wingdings</vt:lpstr>
      <vt:lpstr>Default Design</vt:lpstr>
      <vt:lpstr>Westmorland Power Interruptions  </vt:lpstr>
      <vt:lpstr>Outage Update (April- July)</vt:lpstr>
      <vt:lpstr>(April-July) Outages Westmorland</vt:lpstr>
      <vt:lpstr>Hot Backup Feed</vt:lpstr>
      <vt:lpstr>New RW-line Breaker</vt:lpstr>
      <vt:lpstr>Next Steps</vt:lpstr>
    </vt:vector>
  </TitlesOfParts>
  <Company>Imperial Irrigation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 DeZego</dc:creator>
  <cp:lastModifiedBy>Smelser, Matthew H</cp:lastModifiedBy>
  <cp:revision>546</cp:revision>
  <cp:lastPrinted>2021-02-25T17:10:48Z</cp:lastPrinted>
  <dcterms:created xsi:type="dcterms:W3CDTF">2009-08-04T14:50:54Z</dcterms:created>
  <dcterms:modified xsi:type="dcterms:W3CDTF">2024-08-26T17:15:29Z</dcterms:modified>
</cp:coreProperties>
</file>